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1" r:id="rId5"/>
    <p:sldId id="263" r:id="rId6"/>
    <p:sldId id="269" r:id="rId7"/>
    <p:sldId id="270" r:id="rId8"/>
    <p:sldId id="266" r:id="rId9"/>
    <p:sldId id="267" r:id="rId10"/>
    <p:sldId id="268" r:id="rId11"/>
    <p:sldId id="271" r:id="rId12"/>
    <p:sldId id="273" r:id="rId13"/>
    <p:sldId id="264" r:id="rId14"/>
    <p:sldId id="265" r:id="rId15"/>
    <p:sldId id="262" r:id="rId16"/>
    <p:sldId id="272" r:id="rId17"/>
    <p:sldId id="259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56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gif>
</file>

<file path=ppt/media/image11.gif>
</file>

<file path=ppt/media/image12.gif>
</file>

<file path=ppt/media/image13.gif>
</file>

<file path=ppt/media/image14.gif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Interface gráfica do usuário, Padrão do plano de fundo&#10;&#10;Descrição gerada automaticamente">
            <a:extLst>
              <a:ext uri="{FF2B5EF4-FFF2-40B4-BE49-F238E27FC236}">
                <a16:creationId xmlns:a16="http://schemas.microsoft.com/office/drawing/2014/main" id="{B997E195-6C55-76EC-6256-1130494D3E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" y="0"/>
            <a:ext cx="121706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44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Padrão do plano de fundo&#10;&#10;Descrição gerada automaticamente">
            <a:extLst>
              <a:ext uri="{FF2B5EF4-FFF2-40B4-BE49-F238E27FC236}">
                <a16:creationId xmlns:a16="http://schemas.microsoft.com/office/drawing/2014/main" id="{D2B860E7-D8C3-444C-0403-035B1A4CAD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0"/>
            <a:ext cx="12182856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952C28D-772D-9C7C-4302-A3DEA20523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1604" y="2389517"/>
            <a:ext cx="5844396" cy="1164477"/>
          </a:xfrm>
        </p:spPr>
        <p:txBody>
          <a:bodyPr>
            <a:normAutofit/>
          </a:bodyPr>
          <a:lstStyle>
            <a:lvl1pPr>
              <a:defRPr sz="35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pt-BR" dirty="0"/>
              <a:t>Clique para editar o </a:t>
            </a:r>
            <a:br>
              <a:rPr lang="pt-BR" dirty="0"/>
            </a:br>
            <a:r>
              <a:rPr lang="pt-BR" dirty="0"/>
              <a:t>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7E400D7-4C5E-D5F0-A22C-2E52BDE79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604" y="3692106"/>
            <a:ext cx="5622985" cy="785003"/>
          </a:xfrm>
        </p:spPr>
        <p:txBody>
          <a:bodyPr>
            <a:normAutofit/>
          </a:bodyPr>
          <a:lstStyle>
            <a:lvl1pPr marL="0" indent="0">
              <a:buNone/>
              <a:defRPr sz="25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355847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la de computador&#10;&#10;Descrição gerada automaticamente">
            <a:extLst>
              <a:ext uri="{FF2B5EF4-FFF2-40B4-BE49-F238E27FC236}">
                <a16:creationId xmlns:a16="http://schemas.microsoft.com/office/drawing/2014/main" id="{1C14C180-DDA7-BE63-3DD5-8AB1AA1055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1524"/>
            <a:ext cx="12182856" cy="685495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65CA817-8279-9F6A-12B2-FE5E1C678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219" y="313366"/>
            <a:ext cx="9634268" cy="1325563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37916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2C7AC67B-FA27-D2EA-09A4-B4953B0F0C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0"/>
            <a:ext cx="12182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19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9C409B7-DFE2-128E-8101-B240D87F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9D5D39-60C2-7758-A706-7AEC73968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613EB1-6468-5E06-82FF-3D93AEDC81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5DCC4-D2D9-4E37-B5EA-0D25A00C64DD}" type="datetimeFigureOut">
              <a:rPr lang="pt-BR" smtClean="0"/>
              <a:t>10/11/2022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C21234-501E-B852-07DD-4FF769644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FC2BA6-D16F-644C-3073-5DD44CDF8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D1A26-864C-48A4-B6B9-025D9EAD13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0395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docker.com/engine/install/ubuntu/" TargetMode="External"/><Relationship Id="rId3" Type="http://schemas.openxmlformats.org/officeDocument/2006/relationships/hyperlink" Target="https://hub.docker.com/r/radstudio/paserver" TargetMode="External"/><Relationship Id="rId7" Type="http://schemas.openxmlformats.org/officeDocument/2006/relationships/hyperlink" Target="https://docwiki.embarcadero.com/RADStudio/Rio/en/Setting_Options_for_the_Platform_Assistant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cwiki.embarcadero.com/RADStudio/Rio/en/Installing_the_Platform_Assistant_on_Linux" TargetMode="External"/><Relationship Id="rId5" Type="http://schemas.openxmlformats.org/officeDocument/2006/relationships/hyperlink" Target="https://docwiki.embarcadero.com/RADStudio/Rio/en/Running_the_Platform_Assistant_on_Linux" TargetMode="External"/><Relationship Id="rId4" Type="http://schemas.openxmlformats.org/officeDocument/2006/relationships/hyperlink" Target="https://docwiki.embarcadero.com/RADStudio/Alexandria/en/Linux_Application_Development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juliomarmarchetti@gmail.com" TargetMode="External"/><Relationship Id="rId4" Type="http://schemas.openxmlformats.org/officeDocument/2006/relationships/hyperlink" Target="https://www.juliomarmarchetti.com.br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hyperlink" Target="mailto:juliomarmarchetti@gmail.com" TargetMode="External"/><Relationship Id="rId7" Type="http://schemas.openxmlformats.org/officeDocument/2006/relationships/hyperlink" Target="https://www.linkedin.com/in/juliomarmarchetti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instagram.com/juliomarmarchetti/" TargetMode="External"/><Relationship Id="rId5" Type="http://schemas.openxmlformats.org/officeDocument/2006/relationships/hyperlink" Target="https://www.facebook.com/juliomar.marchetti" TargetMode="External"/><Relationship Id="rId4" Type="http://schemas.openxmlformats.org/officeDocument/2006/relationships/hyperlink" Target="https://twitter.com/juliomar_m" TargetMode="External"/><Relationship Id="rId9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einaweb.com.br/blog/no-final-das-contas-o-que-e-o-docker-e-como-ele-funciona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lexa.cloud/o-que-e-docker-hub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8A8FABE-6FBE-3529-4C7E-ACE22C4F3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909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46EB9DF-64EC-3E2A-FB76-1CF739849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940" y="1566691"/>
            <a:ext cx="6665179" cy="497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202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F5D822D-5C90-BEEA-665C-3F389BC1CEB4}"/>
              </a:ext>
            </a:extLst>
          </p:cNvPr>
          <p:cNvSpPr txBox="1"/>
          <p:nvPr/>
        </p:nvSpPr>
        <p:spPr>
          <a:xfrm>
            <a:off x="335667" y="1638929"/>
            <a:ext cx="978369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FROM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ubuntu:20.04</a:t>
            </a: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ENV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DEBIAN_FRONTEND=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noninteractive</a:t>
            </a:r>
            <a:endParaRPr lang="pt-BR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RUN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apt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update -y &amp;&amp;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apt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upgrade -y &amp;&amp;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apt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dist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-upgrade -y</a:t>
            </a: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RUN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apt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install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-y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joe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wget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p7zip-full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curl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openssh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-server build-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essential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zlib1g-dev libcurl4-gnutls-dev libncurses5</a:t>
            </a: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RUN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apt-get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update -y</a:t>
            </a: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RUN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apt-get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install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mariadb-client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-y</a:t>
            </a: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COPY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./LinuxPAServer22.0.tar.gz ./</a:t>
            </a: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RUN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tar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-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xvf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./LinuxPAServer22.0.tar.gz</a:t>
            </a: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ENTRYPOINT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./PAServer-22.0/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paserver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-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password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432093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F5D822D-5C90-BEEA-665C-3F389BC1CEB4}"/>
              </a:ext>
            </a:extLst>
          </p:cNvPr>
          <p:cNvSpPr txBox="1"/>
          <p:nvPr/>
        </p:nvSpPr>
        <p:spPr>
          <a:xfrm>
            <a:off x="335667" y="1638929"/>
            <a:ext cx="97836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FROM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ubuntu:20.04</a:t>
            </a: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ENV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DEBIAN_FRONTEND=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noninteractive</a:t>
            </a:r>
            <a:endParaRPr lang="pt-BR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COPY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./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apiserver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./</a:t>
            </a: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RUN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chmod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777 ./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apiserver</a:t>
            </a:r>
            <a:endParaRPr lang="pt-BR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b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</a:br>
            <a:r>
              <a:rPr lang="pt-BR" b="0" dirty="0">
                <a:solidFill>
                  <a:srgbClr val="569CD6"/>
                </a:solidFill>
                <a:effectLst/>
                <a:latin typeface="Cascadia Mono" panose="020B0609020000020004" pitchFamily="49" charset="0"/>
              </a:rPr>
              <a:t>ENTRYPOINT</a:t>
            </a:r>
            <a:r>
              <a:rPr lang="pt-BR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 ./</a:t>
            </a:r>
            <a:r>
              <a:rPr lang="pt-BR" b="0" dirty="0" err="1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apiserver</a:t>
            </a:r>
            <a:endParaRPr lang="pt-BR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514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B88627B-B2D2-6384-A45C-DDE91E07A25A}"/>
              </a:ext>
            </a:extLst>
          </p:cNvPr>
          <p:cNvSpPr txBox="1"/>
          <p:nvPr/>
        </p:nvSpPr>
        <p:spPr>
          <a:xfrm>
            <a:off x="573741" y="1775012"/>
            <a:ext cx="976735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Ferramentas e </a:t>
            </a:r>
            <a:r>
              <a:rPr lang="pt-BR" dirty="0" err="1"/>
              <a:t>link´s</a:t>
            </a:r>
            <a:endParaRPr lang="pt-BR" dirty="0"/>
          </a:p>
          <a:p>
            <a:endParaRPr lang="pt-BR" dirty="0"/>
          </a:p>
          <a:p>
            <a:pPr marL="285750" indent="-285750">
              <a:buFontTx/>
              <a:buChar char="-"/>
            </a:pPr>
            <a:r>
              <a:rPr lang="pt-BR" dirty="0">
                <a:hlinkClick r:id="rId3"/>
              </a:rPr>
              <a:t>https://hub.docker.com/r/radstudio/paserver</a:t>
            </a:r>
            <a:endParaRPr lang="pt-BR" dirty="0"/>
          </a:p>
          <a:p>
            <a:pPr marL="285750" indent="-285750">
              <a:buFontTx/>
              <a:buChar char="-"/>
            </a:pPr>
            <a:r>
              <a:rPr lang="pt-BR" dirty="0">
                <a:hlinkClick r:id="rId4"/>
              </a:rPr>
              <a:t>https://docwiki.embarcadero.com/RADStudio/Alexandria/en/Linux_Application_Development</a:t>
            </a:r>
            <a:endParaRPr lang="pt-BR" dirty="0"/>
          </a:p>
          <a:p>
            <a:pPr marL="285750" indent="-285750">
              <a:buFontTx/>
              <a:buChar char="-"/>
            </a:pPr>
            <a:r>
              <a:rPr lang="pt-BR" dirty="0">
                <a:hlinkClick r:id="rId5"/>
              </a:rPr>
              <a:t>https://docwiki.embarcadero.com/RADStudio/Rio/en/Running_the_Platform_Assistant_on_Linux</a:t>
            </a:r>
            <a:endParaRPr lang="pt-BR" dirty="0"/>
          </a:p>
          <a:p>
            <a:pPr marL="285750" indent="-285750">
              <a:buFontTx/>
              <a:buChar char="-"/>
            </a:pPr>
            <a:r>
              <a:rPr lang="pt-BR" dirty="0">
                <a:hlinkClick r:id="rId6"/>
              </a:rPr>
              <a:t>https://docwiki.embarcadero.com/RADStudio/Rio/en/Installing_the_Platform_Assistant_on_Linux</a:t>
            </a:r>
            <a:endParaRPr lang="pt-BR" dirty="0"/>
          </a:p>
          <a:p>
            <a:pPr marL="285750" indent="-285750">
              <a:buFontTx/>
              <a:buChar char="-"/>
            </a:pPr>
            <a:r>
              <a:rPr lang="pt-BR" dirty="0">
                <a:hlinkClick r:id="rId7"/>
              </a:rPr>
              <a:t>https://docwiki.embarcadero.com/RADStudio/Rio/en/Setting_Options_for_the_Platform_Assistant</a:t>
            </a:r>
            <a:endParaRPr lang="pt-BR" dirty="0"/>
          </a:p>
          <a:p>
            <a:pPr marL="285750" indent="-285750">
              <a:buFontTx/>
              <a:buChar char="-"/>
            </a:pPr>
            <a:r>
              <a:rPr lang="pt-BR" dirty="0">
                <a:hlinkClick r:id="rId8"/>
              </a:rPr>
              <a:t>https://docs.docker.com/engine/install/ubuntu/</a:t>
            </a:r>
            <a:endParaRPr lang="pt-BR" dirty="0"/>
          </a:p>
          <a:p>
            <a:pPr marL="285750" indent="-285750">
              <a:buFontTx/>
              <a:buChar char="-"/>
            </a:pPr>
            <a:endParaRPr lang="pt-BR" dirty="0"/>
          </a:p>
          <a:p>
            <a:pPr marL="285750" indent="-285750">
              <a:buFontTx/>
              <a:buChar char="-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89983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F8D5316-6F89-965F-0F23-ED95A59ADF71}"/>
              </a:ext>
            </a:extLst>
          </p:cNvPr>
          <p:cNvSpPr txBox="1"/>
          <p:nvPr/>
        </p:nvSpPr>
        <p:spPr>
          <a:xfrm>
            <a:off x="502024" y="1739153"/>
            <a:ext cx="2519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Vamos ao exemplo com..</a:t>
            </a:r>
          </a:p>
        </p:txBody>
      </p:sp>
      <p:pic>
        <p:nvPicPr>
          <p:cNvPr id="3076" name="Picture 4" descr="horse GIF">
            <a:extLst>
              <a:ext uri="{FF2B5EF4-FFF2-40B4-BE49-F238E27FC236}">
                <a16:creationId xmlns:a16="http://schemas.microsoft.com/office/drawing/2014/main" id="{96B118AE-73A6-BB8D-6A9B-3B4F6AED39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247" y="2695367"/>
            <a:ext cx="6008594" cy="3394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4400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C480DFC-FCE0-0980-008A-A49AE2DF5646}"/>
              </a:ext>
            </a:extLst>
          </p:cNvPr>
          <p:cNvSpPr txBox="1"/>
          <p:nvPr/>
        </p:nvSpPr>
        <p:spPr>
          <a:xfrm>
            <a:off x="466166" y="1703294"/>
            <a:ext cx="110331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i="0" dirty="0">
                <a:solidFill>
                  <a:srgbClr val="292929"/>
                </a:solidFill>
                <a:effectLst/>
                <a:latin typeface="source-serif-pro"/>
              </a:rPr>
              <a:t>Obrigado</a:t>
            </a:r>
            <a:endParaRPr lang="pt-BR" sz="28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pt-BR" sz="2800" dirty="0"/>
          </a:p>
        </p:txBody>
      </p:sp>
      <p:pic>
        <p:nvPicPr>
          <p:cNvPr id="4098" name="Picture 2" descr="Happy I Love You GIF by Warner Bros. Deutschland">
            <a:extLst>
              <a:ext uri="{FF2B5EF4-FFF2-40B4-BE49-F238E27FC236}">
                <a16:creationId xmlns:a16="http://schemas.microsoft.com/office/drawing/2014/main" id="{CEC09F51-6A5F-E2AD-07F3-5574D2775C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413" y="2115335"/>
            <a:ext cx="3569074" cy="3569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3311384-F1DB-E047-C20E-4A2101CB5767}"/>
              </a:ext>
            </a:extLst>
          </p:cNvPr>
          <p:cNvSpPr txBox="1"/>
          <p:nvPr/>
        </p:nvSpPr>
        <p:spPr>
          <a:xfrm>
            <a:off x="699247" y="3429000"/>
            <a:ext cx="38550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4"/>
              </a:rPr>
              <a:t>https://www.juliomarmarchetti.com.br</a:t>
            </a:r>
            <a:endParaRPr lang="pt-BR" dirty="0"/>
          </a:p>
          <a:p>
            <a:r>
              <a:rPr lang="pt-BR" dirty="0">
                <a:hlinkClick r:id="rId5"/>
              </a:rPr>
              <a:t>juliomarmarchetti@gmail.com</a:t>
            </a:r>
            <a:endParaRPr lang="pt-BR" dirty="0"/>
          </a:p>
          <a:p>
            <a:r>
              <a:rPr lang="pt-BR" dirty="0"/>
              <a:t>49 98426 8589</a:t>
            </a:r>
          </a:p>
        </p:txBody>
      </p:sp>
    </p:spTree>
    <p:extLst>
      <p:ext uri="{BB962C8B-B14F-4D97-AF65-F5344CB8AC3E}">
        <p14:creationId xmlns:p14="http://schemas.microsoft.com/office/powerpoint/2010/main" val="2184396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3478" y="2061805"/>
            <a:ext cx="4089252" cy="4089252"/>
          </a:xfrm>
          <a:prstGeom prst="rect">
            <a:avLst/>
          </a:prstGeom>
        </p:spPr>
      </p:pic>
      <p:pic>
        <p:nvPicPr>
          <p:cNvPr id="5126" name="Picture 6" descr="maravishp arrow flecha maravish unuk GIF">
            <a:extLst>
              <a:ext uri="{FF2B5EF4-FFF2-40B4-BE49-F238E27FC236}">
                <a16:creationId xmlns:a16="http://schemas.microsoft.com/office/drawing/2014/main" id="{B01D6BFA-CA58-A1AF-AE2B-C86900D20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59788">
            <a:off x="414656" y="1923271"/>
            <a:ext cx="3151766" cy="1613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Cartoon Indicar GIF">
            <a:extLst>
              <a:ext uri="{FF2B5EF4-FFF2-40B4-BE49-F238E27FC236}">
                <a16:creationId xmlns:a16="http://schemas.microsoft.com/office/drawing/2014/main" id="{F1B9F49B-F8C5-8D93-5054-7AA5CDEB9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932" y="4106431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Point Indicate GIF by Pepephone">
            <a:extLst>
              <a:ext uri="{FF2B5EF4-FFF2-40B4-BE49-F238E27FC236}">
                <a16:creationId xmlns:a16="http://schemas.microsoft.com/office/drawing/2014/main" id="{635A8ED4-9625-3CA6-80AC-3F9D7F8034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8534" y="1638929"/>
            <a:ext cx="2286000" cy="2182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30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FC09D1D6-0C61-EDF0-AE55-4B0F94656E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924"/>
          <a:stretch/>
        </p:blipFill>
        <p:spPr>
          <a:xfrm>
            <a:off x="6252590" y="2219703"/>
            <a:ext cx="429769" cy="485397"/>
          </a:xfrm>
          <a:prstGeom prst="rect">
            <a:avLst/>
          </a:prstGeom>
        </p:spPr>
      </p:pic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D8A8DC08-9170-8819-91BF-668793E60A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3" b="60655"/>
          <a:stretch/>
        </p:blipFill>
        <p:spPr>
          <a:xfrm>
            <a:off x="6252590" y="2686050"/>
            <a:ext cx="429769" cy="590550"/>
          </a:xfrm>
          <a:prstGeom prst="rect">
            <a:avLst/>
          </a:prstGeom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CDC90C16-CD16-2134-C3F4-5726D82885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43"/>
          <a:stretch/>
        </p:blipFill>
        <p:spPr>
          <a:xfrm>
            <a:off x="6252590" y="4457701"/>
            <a:ext cx="429769" cy="447295"/>
          </a:xfrm>
          <a:prstGeom prst="rect">
            <a:avLst/>
          </a:prstGeom>
        </p:spPr>
      </p:pic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5AFBBEBF-84E3-DB54-6A0B-7538E97AED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41" b="18076"/>
          <a:stretch/>
        </p:blipFill>
        <p:spPr>
          <a:xfrm>
            <a:off x="6252590" y="3848100"/>
            <a:ext cx="429769" cy="571500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B106B337-3071-A36D-668F-F7224A67FD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59" b="39359"/>
          <a:stretch/>
        </p:blipFill>
        <p:spPr>
          <a:xfrm>
            <a:off x="6252590" y="3276600"/>
            <a:ext cx="429769" cy="5715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0BE04B8-BE9F-F382-0C67-7E4C539F869B}"/>
              </a:ext>
            </a:extLst>
          </p:cNvPr>
          <p:cNvSpPr txBox="1"/>
          <p:nvPr/>
        </p:nvSpPr>
        <p:spPr>
          <a:xfrm>
            <a:off x="6754857" y="2237121"/>
            <a:ext cx="470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Century Gothic" panose="020B0502020202020204" pitchFamily="34" charset="0"/>
                <a:hlinkClick r:id="rId3"/>
              </a:rPr>
              <a:t>juliomarmarchetti@gmail.com</a:t>
            </a:r>
            <a:r>
              <a:rPr lang="pt-BR" sz="2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AC93827-128E-9DCE-3AE7-6804CC885132}"/>
              </a:ext>
            </a:extLst>
          </p:cNvPr>
          <p:cNvSpPr txBox="1"/>
          <p:nvPr/>
        </p:nvSpPr>
        <p:spPr>
          <a:xfrm>
            <a:off x="6754857" y="2789979"/>
            <a:ext cx="470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err="1">
                <a:solidFill>
                  <a:schemeClr val="bg1"/>
                </a:solidFill>
                <a:latin typeface="Century Gothic" panose="020B0502020202020204" pitchFamily="34" charset="0"/>
                <a:hlinkClick r:id="rId4"/>
              </a:rPr>
              <a:t>juliomar_m</a:t>
            </a:r>
            <a:endParaRPr lang="pt-B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AD8C537-5D86-0E1F-FB8D-CAA8EE22E17B}"/>
              </a:ext>
            </a:extLst>
          </p:cNvPr>
          <p:cNvSpPr txBox="1"/>
          <p:nvPr/>
        </p:nvSpPr>
        <p:spPr>
          <a:xfrm>
            <a:off x="6754857" y="3342837"/>
            <a:ext cx="470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err="1">
                <a:solidFill>
                  <a:schemeClr val="bg1"/>
                </a:solidFill>
                <a:latin typeface="Century Gothic" panose="020B0502020202020204" pitchFamily="34" charset="0"/>
                <a:hlinkClick r:id="rId5"/>
              </a:rPr>
              <a:t>juliomar.marchetti</a:t>
            </a:r>
            <a:endParaRPr lang="pt-B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291E6BF-CE0F-C92D-19AE-0FD573FAE5C3}"/>
              </a:ext>
            </a:extLst>
          </p:cNvPr>
          <p:cNvSpPr txBox="1"/>
          <p:nvPr/>
        </p:nvSpPr>
        <p:spPr>
          <a:xfrm>
            <a:off x="6754857" y="3895695"/>
            <a:ext cx="470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Century Gothic" panose="020B0502020202020204" pitchFamily="34" charset="0"/>
                <a:hlinkClick r:id="rId6"/>
              </a:rPr>
              <a:t>juliomarmarchetti</a:t>
            </a:r>
            <a:endParaRPr lang="pt-B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DAF5EA1-0FDE-37B5-3B56-2405096D0760}"/>
              </a:ext>
            </a:extLst>
          </p:cNvPr>
          <p:cNvSpPr txBox="1"/>
          <p:nvPr/>
        </p:nvSpPr>
        <p:spPr>
          <a:xfrm>
            <a:off x="6754857" y="4483389"/>
            <a:ext cx="470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Century Gothic" panose="020B0502020202020204" pitchFamily="34" charset="0"/>
                <a:hlinkClick r:id="rId7"/>
              </a:rPr>
              <a:t>juliomarmarchetti</a:t>
            </a:r>
            <a:endParaRPr lang="pt-B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FA6E7AD-C22F-05EE-B4FE-12C5DF7BA1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914183D3-F521-BBC6-C226-13FC71DBB3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0" y="3072201"/>
            <a:ext cx="1892900" cy="18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80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A5F7F8-84C0-E3BE-CE94-612FAE5FA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0099B3-EFFB-A301-5ACF-3EB20DC7A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Juliomar Marchetti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1A9F074-F4FE-1393-D537-483743CDC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5101"/>
            <a:ext cx="1892899" cy="189289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7389871-76B6-E15E-EC1D-C072C633F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899" y="4965101"/>
            <a:ext cx="1892900" cy="18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6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8BB783D-792A-4D43-78FF-583D8CA1061A}"/>
              </a:ext>
            </a:extLst>
          </p:cNvPr>
          <p:cNvSpPr txBox="1"/>
          <p:nvPr/>
        </p:nvSpPr>
        <p:spPr>
          <a:xfrm>
            <a:off x="411481" y="1638929"/>
            <a:ext cx="79974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/>
              <a:t>Mas afinal o que é Docker?</a:t>
            </a:r>
          </a:p>
        </p:txBody>
      </p:sp>
      <p:pic>
        <p:nvPicPr>
          <p:cNvPr id="1026" name="Picture 2" descr="Confused Stop Motion GIF by LAIKA Studios">
            <a:extLst>
              <a:ext uri="{FF2B5EF4-FFF2-40B4-BE49-F238E27FC236}">
                <a16:creationId xmlns:a16="http://schemas.microsoft.com/office/drawing/2014/main" id="{C67C4B01-F886-7604-4EC6-5567F40CB3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76" y="2890838"/>
            <a:ext cx="6331324" cy="3577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2969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31AF65C-30C1-F478-1EA7-B87129BC0B4E}"/>
              </a:ext>
            </a:extLst>
          </p:cNvPr>
          <p:cNvSpPr txBox="1"/>
          <p:nvPr/>
        </p:nvSpPr>
        <p:spPr>
          <a:xfrm>
            <a:off x="259977" y="1638929"/>
            <a:ext cx="111969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pt-BR" b="1" i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Docker</a:t>
            </a:r>
          </a:p>
          <a:p>
            <a:pPr algn="l" fontAlgn="base"/>
            <a:r>
              <a:rPr lang="pt-BR" b="0" i="0" dirty="0">
                <a:solidFill>
                  <a:srgbClr val="222222"/>
                </a:solidFill>
                <a:effectLst/>
                <a:latin typeface="Raleway" panose="020B0604020202020204" pitchFamily="2" charset="0"/>
              </a:rPr>
              <a:t>O Docker é uma plataforma open </a:t>
            </a:r>
            <a:r>
              <a:rPr lang="pt-BR" b="0" i="0" dirty="0" err="1">
                <a:solidFill>
                  <a:srgbClr val="222222"/>
                </a:solidFill>
                <a:effectLst/>
                <a:latin typeface="Raleway" panose="020B0604020202020204" pitchFamily="2" charset="0"/>
              </a:rPr>
              <a:t>source</a:t>
            </a:r>
            <a:r>
              <a:rPr lang="pt-BR" b="0" i="0" dirty="0">
                <a:solidFill>
                  <a:srgbClr val="222222"/>
                </a:solidFill>
                <a:effectLst/>
                <a:latin typeface="Raleway" panose="020B0604020202020204" pitchFamily="2" charset="0"/>
              </a:rPr>
              <a:t> que facilita a criação e administração de ambientes isolados. Ele possibilita o empacotamento de uma aplicação ou ambiente dentro de um container, se tornando portátil para qualquer outro host que contenha o Docker instalado. Então, você consegue criar, implantar, copiar e migrar de um ambiente para outro com maior flexibilidade. A ideia do Docker é subir apenas uma máquina, ao invés de várias. E, nessa única máquina, você pode rodar várias aplicações sem que haja conflitos entre elas.</a:t>
            </a:r>
          </a:p>
          <a:p>
            <a:pPr algn="l" fontAlgn="base"/>
            <a:r>
              <a:rPr lang="pt-BR" b="0" i="0" dirty="0">
                <a:solidFill>
                  <a:srgbClr val="222222"/>
                </a:solidFill>
                <a:effectLst/>
                <a:latin typeface="Raleway" panose="020B0604020202020204" pitchFamily="2" charset="0"/>
              </a:rPr>
              <a:t>Vale lembrar que a tecnologia e a empresa compartilham o mesmo nome. A empresa Docker Inc. desenvolve a tecnologia com base no trabalho realizado pela comunidade do Docker. Essa comunidade trabalha gratuitamente para melhorar essas tecnologias em benefícios de todos.</a:t>
            </a:r>
          </a:p>
          <a:p>
            <a:pPr algn="l" fontAlgn="base"/>
            <a:endParaRPr lang="pt-BR" dirty="0">
              <a:solidFill>
                <a:srgbClr val="222222"/>
              </a:solidFill>
              <a:latin typeface="Raleway" panose="020B0604020202020204" pitchFamily="2" charset="0"/>
            </a:endParaRPr>
          </a:p>
          <a:p>
            <a:pPr algn="l" fontAlgn="base"/>
            <a:r>
              <a:rPr lang="pt-BR" b="0" i="0" dirty="0">
                <a:solidFill>
                  <a:srgbClr val="222222"/>
                </a:solidFill>
                <a:effectLst/>
                <a:latin typeface="Raleway" panose="020B0604020202020204" pitchFamily="2" charset="0"/>
                <a:hlinkClick r:id="rId3"/>
              </a:rPr>
              <a:t>https://www.treinaweb.com.br/blog/no-final-das-contas-o-que-e-o-docker-e-como-ele-funciona</a:t>
            </a:r>
            <a:endParaRPr lang="pt-BR" b="0" i="0" dirty="0">
              <a:solidFill>
                <a:srgbClr val="222222"/>
              </a:solidFill>
              <a:effectLst/>
              <a:latin typeface="Raleway" panose="020B0604020202020204" pitchFamily="2" charset="0"/>
            </a:endParaRPr>
          </a:p>
          <a:p>
            <a:pPr algn="l" fontAlgn="base"/>
            <a:endParaRPr lang="pt-BR" b="0" i="0" dirty="0">
              <a:solidFill>
                <a:srgbClr val="222222"/>
              </a:solidFill>
              <a:effectLst/>
              <a:latin typeface="Raleway" panose="020B0604020202020204" pitchFamily="2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0239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DE9EF40-3748-EE87-E622-FF8D1015CAC3}"/>
              </a:ext>
            </a:extLst>
          </p:cNvPr>
          <p:cNvSpPr txBox="1"/>
          <p:nvPr/>
        </p:nvSpPr>
        <p:spPr>
          <a:xfrm>
            <a:off x="654424" y="1819835"/>
            <a:ext cx="956099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0" dirty="0">
                <a:solidFill>
                  <a:srgbClr val="000000"/>
                </a:solidFill>
                <a:effectLst/>
                <a:latin typeface="Roboto" pitchFamily="2" charset="0"/>
              </a:rPr>
              <a:t>Como instalar o Docker no Linux </a:t>
            </a:r>
          </a:p>
          <a:p>
            <a:endParaRPr lang="pt-BR" dirty="0">
              <a:solidFill>
                <a:srgbClr val="000000"/>
              </a:solidFill>
              <a:latin typeface="Roboto" pitchFamily="2" charset="0"/>
            </a:endParaRPr>
          </a:p>
          <a:p>
            <a:pPr algn="just"/>
            <a:r>
              <a:rPr lang="pt-BR" b="0" i="0" dirty="0">
                <a:solidFill>
                  <a:srgbClr val="000000"/>
                </a:solidFill>
                <a:effectLst/>
                <a:latin typeface="Roboto" pitchFamily="2" charset="0"/>
              </a:rPr>
              <a:t>O sistema Docker pode ser instalado de várias maneiras. Uma maneira de instalar o Docker é usar o gerenciador de pacotes APT incluído no sistema operacional Ubuntu. Para instalar o Docker usando o APT, basta executar o comando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Roboto" pitchFamily="2" charset="0"/>
              </a:rPr>
              <a:t>apt</a:t>
            </a:r>
            <a:r>
              <a:rPr lang="pt-BR" b="0" i="0" dirty="0">
                <a:solidFill>
                  <a:srgbClr val="000000"/>
                </a:solidFill>
                <a:effectLst/>
                <a:latin typeface="Roboto" pitchFamily="2" charset="0"/>
              </a:rPr>
              <a:t>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Roboto" pitchFamily="2" charset="0"/>
              </a:rPr>
              <a:t>install</a:t>
            </a:r>
            <a:r>
              <a:rPr lang="pt-BR" b="0" i="0" dirty="0">
                <a:solidFill>
                  <a:srgbClr val="000000"/>
                </a:solidFill>
                <a:effectLst/>
                <a:latin typeface="Roboto" pitchFamily="2" charset="0"/>
              </a:rPr>
              <a:t> com privilégios elevados usando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Roboto" pitchFamily="2" charset="0"/>
              </a:rPr>
              <a:t>sudo</a:t>
            </a:r>
            <a:r>
              <a:rPr lang="pt-BR" b="0" i="0" dirty="0">
                <a:solidFill>
                  <a:srgbClr val="000000"/>
                </a:solidFill>
                <a:effectLst/>
                <a:latin typeface="Roboto" pitchFamily="2" charset="0"/>
              </a:rPr>
              <a:t> ou usando a conta de super usuário.</a:t>
            </a:r>
          </a:p>
          <a:p>
            <a:pPr algn="just"/>
            <a:endParaRPr lang="pt-BR" dirty="0">
              <a:solidFill>
                <a:srgbClr val="000000"/>
              </a:solidFill>
              <a:latin typeface="Roboto" pitchFamily="2" charset="0"/>
            </a:endParaRPr>
          </a:p>
          <a:p>
            <a:pPr algn="just"/>
            <a:endParaRPr lang="pt-BR" dirty="0">
              <a:solidFill>
                <a:srgbClr val="000000"/>
              </a:solidFill>
              <a:latin typeface="Roboto" pitchFamily="2" charset="0"/>
            </a:endParaRPr>
          </a:p>
          <a:p>
            <a:pPr algn="just"/>
            <a:endParaRPr lang="pt-BR" dirty="0">
              <a:solidFill>
                <a:srgbClr val="000000"/>
              </a:solidFill>
              <a:latin typeface="Roboto" pitchFamily="2" charset="0"/>
            </a:endParaRPr>
          </a:p>
          <a:p>
            <a:pPr algn="just"/>
            <a:endParaRPr lang="pt-BR" dirty="0">
              <a:solidFill>
                <a:srgbClr val="000000"/>
              </a:solidFill>
              <a:latin typeface="Roboto" pitchFamily="2" charset="0"/>
            </a:endParaRPr>
          </a:p>
          <a:p>
            <a:pPr algn="just"/>
            <a:endParaRPr lang="pt-BR" dirty="0"/>
          </a:p>
        </p:txBody>
      </p:sp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E01F4C29-59F0-9DA0-0485-7BE0B1E6BD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19496"/>
              </p:ext>
            </p:extLst>
          </p:nvPr>
        </p:nvGraphicFramePr>
        <p:xfrm>
          <a:off x="854047" y="3843515"/>
          <a:ext cx="5947763" cy="1463040"/>
        </p:xfrm>
        <a:graphic>
          <a:graphicData uri="http://schemas.openxmlformats.org/drawingml/2006/table">
            <a:tbl>
              <a:tblPr/>
              <a:tblGrid>
                <a:gridCol w="379128">
                  <a:extLst>
                    <a:ext uri="{9D8B030D-6E8A-4147-A177-3AD203B41FA5}">
                      <a16:colId xmlns:a16="http://schemas.microsoft.com/office/drawing/2014/main" val="2918090923"/>
                    </a:ext>
                  </a:extLst>
                </a:gridCol>
                <a:gridCol w="5568635">
                  <a:extLst>
                    <a:ext uri="{9D8B030D-6E8A-4147-A177-3AD203B41FA5}">
                      <a16:colId xmlns:a16="http://schemas.microsoft.com/office/drawing/2014/main" val="262770883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pt-BR">
                          <a:solidFill>
                            <a:srgbClr val="5499DE"/>
                          </a:solidFill>
                          <a:effectLst/>
                          <a:latin typeface="inherit"/>
                        </a:rPr>
                        <a:t>1</a:t>
                      </a:r>
                    </a:p>
                    <a:p>
                      <a:pPr algn="ctr" fontAlgn="t"/>
                      <a:r>
                        <a:rPr lang="pt-BR">
                          <a:solidFill>
                            <a:srgbClr val="317CC5"/>
                          </a:solidFill>
                          <a:effectLst/>
                          <a:latin typeface="inherit"/>
                        </a:rPr>
                        <a:t>2</a:t>
                      </a:r>
                    </a:p>
                    <a:p>
                      <a:pPr algn="ctr" fontAlgn="t"/>
                      <a:r>
                        <a:rPr lang="pt-BR">
                          <a:solidFill>
                            <a:srgbClr val="5499DE"/>
                          </a:solidFill>
                          <a:effectLst/>
                          <a:latin typeface="inherit"/>
                        </a:rPr>
                        <a:t>3</a:t>
                      </a:r>
                    </a:p>
                    <a:p>
                      <a:pPr algn="ctr" fontAlgn="t"/>
                      <a:r>
                        <a:rPr lang="pt-BR">
                          <a:solidFill>
                            <a:srgbClr val="317CC5"/>
                          </a:solidFill>
                          <a:effectLst/>
                          <a:latin typeface="inherit"/>
                        </a:rPr>
                        <a:t>4</a:t>
                      </a:r>
                    </a:p>
                    <a:p>
                      <a:pPr algn="ctr" fontAlgn="t"/>
                      <a:r>
                        <a:rPr lang="pt-BR">
                          <a:solidFill>
                            <a:srgbClr val="5499DE"/>
                          </a:solidFill>
                          <a:effectLst/>
                          <a:latin typeface="inherit"/>
                        </a:rPr>
                        <a:t>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solidFill>
                            <a:srgbClr val="B85C00"/>
                          </a:solidFill>
                          <a:effectLst/>
                          <a:latin typeface="inherit"/>
                        </a:rPr>
                        <a:t>#usando </a:t>
                      </a:r>
                      <a:r>
                        <a:rPr lang="en-US" dirty="0" err="1">
                          <a:solidFill>
                            <a:srgbClr val="B85C00"/>
                          </a:solidFill>
                          <a:effectLst/>
                          <a:latin typeface="inherit"/>
                        </a:rPr>
                        <a:t>sudo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inherit"/>
                      </a:endParaRPr>
                    </a:p>
                    <a:p>
                      <a:pPr algn="l" fontAlgn="t"/>
                      <a:r>
                        <a:rPr lang="en-US" dirty="0" err="1">
                          <a:solidFill>
                            <a:srgbClr val="004ED0"/>
                          </a:solidFill>
                          <a:effectLst/>
                          <a:latin typeface="inherit"/>
                        </a:rPr>
                        <a:t>sudo</a:t>
                      </a:r>
                      <a:r>
                        <a:rPr lang="en-US" dirty="0">
                          <a:solidFill>
                            <a:srgbClr val="004ED0"/>
                          </a:solidFill>
                          <a:effectLst/>
                          <a:latin typeface="inherit"/>
                        </a:rPr>
                        <a:t> apt install </a:t>
                      </a:r>
                      <a:r>
                        <a:rPr lang="en-US" dirty="0">
                          <a:solidFill>
                            <a:srgbClr val="002D7A"/>
                          </a:solidFill>
                          <a:effectLst/>
                          <a:latin typeface="inherit"/>
                        </a:rPr>
                        <a:t>docker</a:t>
                      </a:r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  <a:latin typeface="inherit"/>
                        </a:rPr>
                        <a:t>.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io</a:t>
                      </a:r>
                      <a:r>
                        <a:rPr lang="en-US" dirty="0">
                          <a:solidFill>
                            <a:srgbClr val="006FE0"/>
                          </a:solidFill>
                          <a:effectLst/>
                          <a:latin typeface="inherit"/>
                        </a:rPr>
                        <a:t> 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inherit"/>
                      </a:endParaRPr>
                    </a:p>
                    <a:p>
                      <a:pPr algn="l" fontAlgn="t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 </a:t>
                      </a:r>
                    </a:p>
                    <a:p>
                      <a:pPr algn="l" fontAlgn="t"/>
                      <a:r>
                        <a:rPr lang="en-US" dirty="0">
                          <a:solidFill>
                            <a:srgbClr val="B85C00"/>
                          </a:solidFill>
                          <a:effectLst/>
                          <a:latin typeface="inherit"/>
                        </a:rPr>
                        <a:t>#usando super </a:t>
                      </a:r>
                      <a:r>
                        <a:rPr lang="en-US" dirty="0" err="1">
                          <a:solidFill>
                            <a:srgbClr val="B85C00"/>
                          </a:solidFill>
                          <a:effectLst/>
                          <a:latin typeface="inherit"/>
                        </a:rPr>
                        <a:t>usuário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inherit"/>
                      </a:endParaRPr>
                    </a:p>
                    <a:p>
                      <a:pPr algn="l" fontAlgn="t"/>
                      <a:r>
                        <a:rPr lang="en-US" dirty="0">
                          <a:solidFill>
                            <a:srgbClr val="004ED0"/>
                          </a:solidFill>
                          <a:effectLst/>
                          <a:latin typeface="inherit"/>
                        </a:rPr>
                        <a:t>apt install </a:t>
                      </a:r>
                      <a:r>
                        <a:rPr lang="en-US" dirty="0">
                          <a:solidFill>
                            <a:srgbClr val="002D7A"/>
                          </a:solidFill>
                          <a:effectLst/>
                          <a:latin typeface="inherit"/>
                        </a:rPr>
                        <a:t>docker</a:t>
                      </a:r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  <a:latin typeface="inherit"/>
                        </a:rPr>
                        <a:t>.</a:t>
                      </a:r>
                      <a:r>
                        <a:rPr lang="en-US" dirty="0">
                          <a:solidFill>
                            <a:srgbClr val="002D7A"/>
                          </a:solidFill>
                          <a:effectLst/>
                          <a:latin typeface="inherit"/>
                        </a:rPr>
                        <a:t>io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inheri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4225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1682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A57C4AFE-2326-F0F6-C416-C68062EBDEE8}"/>
              </a:ext>
            </a:extLst>
          </p:cNvPr>
          <p:cNvSpPr txBox="1"/>
          <p:nvPr/>
        </p:nvSpPr>
        <p:spPr>
          <a:xfrm>
            <a:off x="439277" y="1638929"/>
            <a:ext cx="108062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 que é Docker Hub</a:t>
            </a:r>
          </a:p>
          <a:p>
            <a:r>
              <a:rPr lang="pt-BR" dirty="0"/>
              <a:t>“O container é uma imagem que eu empacotei tudo que minha aplicação precisa para rodar. E existe um lugar público chamado Docker Hub onde várias empresas e pessoas publicam imagens </a:t>
            </a:r>
            <a:r>
              <a:rPr lang="pt-BR" dirty="0" err="1"/>
              <a:t>pré</a:t>
            </a:r>
            <a:r>
              <a:rPr lang="pt-BR" dirty="0"/>
              <a:t>-compiladas de soluções. Então, lá você vai poder, por exemplo, encontrar uma imagem pronta para </a:t>
            </a:r>
            <a:r>
              <a:rPr lang="pt-BR" dirty="0" err="1"/>
              <a:t>WordPress</a:t>
            </a:r>
            <a:r>
              <a:rPr lang="pt-BR" dirty="0"/>
              <a:t>, </a:t>
            </a:r>
            <a:r>
              <a:rPr lang="pt-BR" dirty="0" err="1"/>
              <a:t>Magento</a:t>
            </a:r>
            <a:r>
              <a:rPr lang="pt-BR" dirty="0"/>
              <a:t> e diversas outras soluções.</a:t>
            </a:r>
          </a:p>
          <a:p>
            <a:endParaRPr lang="pt-BR" dirty="0"/>
          </a:p>
          <a:p>
            <a:r>
              <a:rPr lang="pt-BR" dirty="0"/>
              <a:t>Em outras palavras: o Docker Hub é um repositório público onde empresas podem publicar suas soluções em forma de container”</a:t>
            </a:r>
          </a:p>
          <a:p>
            <a:endParaRPr lang="pt-BR" dirty="0"/>
          </a:p>
          <a:p>
            <a:r>
              <a:rPr lang="pt-BR" dirty="0">
                <a:hlinkClick r:id="rId3"/>
              </a:rPr>
              <a:t>https://flexa.cloud/o-que-e-docker-hub/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1048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170B1B0-895E-00C6-39D3-E83D948F35BA}"/>
              </a:ext>
            </a:extLst>
          </p:cNvPr>
          <p:cNvSpPr txBox="1"/>
          <p:nvPr/>
        </p:nvSpPr>
        <p:spPr>
          <a:xfrm>
            <a:off x="346771" y="1638929"/>
            <a:ext cx="1149845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b="1" i="0" dirty="0">
                <a:solidFill>
                  <a:srgbClr val="555555"/>
                </a:solidFill>
                <a:effectLst/>
                <a:latin typeface="Ubuntu" panose="020B0504030602030204" pitchFamily="34" charset="0"/>
              </a:rPr>
              <a:t>O que é uma imagem de container</a:t>
            </a:r>
          </a:p>
          <a:p>
            <a:pPr algn="l"/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“Uma vez que eu preciso empacotar em um arquivo todos os  artefatos que compõem minha aplicação, eu preciso de um arquivo que escreve essa imagem e esse arquivo chama-se </a:t>
            </a:r>
            <a:r>
              <a:rPr lang="pt-BR" b="0" i="1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Dockerfile</a:t>
            </a:r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. Com o </a:t>
            </a:r>
            <a:r>
              <a:rPr lang="pt-BR" b="0" i="1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Dockerfile</a:t>
            </a:r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, você escreve o que vai acontecer na hora de criar sua imagem.</a:t>
            </a:r>
          </a:p>
          <a:p>
            <a:pPr algn="l"/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Uma vez que eu criei minha imagem, ele vai gerar um arquivo que pode ser compartilhado, publicado e armazenado tanto localmente quanto em repositórios públicos e privados.</a:t>
            </a:r>
          </a:p>
          <a:p>
            <a:pPr algn="l"/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E para que você possa manter essas imagens, a própria </a:t>
            </a:r>
            <a:r>
              <a:rPr lang="pt-BR" b="0" i="0" dirty="0" err="1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Amazon</a:t>
            </a:r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 Web Services (AWS) disponibiliza um serviço chamado </a:t>
            </a:r>
            <a:r>
              <a:rPr lang="pt-BR" b="0" i="0" dirty="0" err="1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Amazon</a:t>
            </a:r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 ECR, onde é possível publicar imagens privadas — com segurança e total performance. </a:t>
            </a:r>
          </a:p>
          <a:p>
            <a:pPr algn="l"/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Um outro atributo muito importante do </a:t>
            </a:r>
            <a:r>
              <a:rPr lang="pt-BR" b="0" i="0" dirty="0" err="1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Amazon</a:t>
            </a:r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 ECR é: uma vez que sobe a imagem, você tem a opção de fazer um </a:t>
            </a:r>
            <a:r>
              <a:rPr lang="pt-BR" b="0" i="1" dirty="0" err="1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scan</a:t>
            </a:r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 de todas as vulnerabilidades que possam existir bibliotecas que a estão compondo.   </a:t>
            </a:r>
          </a:p>
          <a:p>
            <a:pPr algn="l"/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Uma vez que eu subi essa imagem num repositório, posso atualizá-la sempre que precisar; e também </a:t>
            </a:r>
            <a:r>
              <a:rPr lang="pt-BR" b="0" i="0" dirty="0" err="1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estancear</a:t>
            </a:r>
            <a:r>
              <a:rPr lang="pt-BR" b="0" i="0" dirty="0">
                <a:solidFill>
                  <a:srgbClr val="9B9191"/>
                </a:solidFill>
                <a:effectLst/>
                <a:latin typeface="Ubuntu" panose="020B0504030602030204" pitchFamily="34" charset="0"/>
              </a:rPr>
              <a:t> uma versão nova da aplicação, a imagem estará previamente atualizada”.</a:t>
            </a:r>
          </a:p>
        </p:txBody>
      </p:sp>
    </p:spTree>
    <p:extLst>
      <p:ext uri="{BB962C8B-B14F-4D97-AF65-F5344CB8AC3E}">
        <p14:creationId xmlns:p14="http://schemas.microsoft.com/office/powerpoint/2010/main" val="3979967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9D7B317-32ED-8A7D-C84F-21711375184A}"/>
              </a:ext>
            </a:extLst>
          </p:cNvPr>
          <p:cNvSpPr txBox="1"/>
          <p:nvPr/>
        </p:nvSpPr>
        <p:spPr>
          <a:xfrm>
            <a:off x="349624" y="1665148"/>
            <a:ext cx="104169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/>
              <a:t>Dependencias</a:t>
            </a:r>
            <a:r>
              <a:rPr lang="pt-BR" b="1" dirty="0"/>
              <a:t> </a:t>
            </a:r>
            <a:r>
              <a:rPr lang="pt-BR" b="1" dirty="0" err="1"/>
              <a:t>PAServer</a:t>
            </a:r>
            <a:endParaRPr lang="pt-BR" b="1" dirty="0"/>
          </a:p>
          <a:p>
            <a:endParaRPr lang="pt-BR" dirty="0"/>
          </a:p>
          <a:p>
            <a:r>
              <a:rPr lang="pt-BR" dirty="0" err="1"/>
              <a:t>sudo</a:t>
            </a:r>
            <a:r>
              <a:rPr lang="pt-BR" dirty="0"/>
              <a:t> </a:t>
            </a:r>
            <a:r>
              <a:rPr lang="pt-BR" dirty="0" err="1"/>
              <a:t>apt</a:t>
            </a:r>
            <a:r>
              <a:rPr lang="pt-BR" dirty="0"/>
              <a:t> </a:t>
            </a:r>
            <a:r>
              <a:rPr lang="pt-BR" dirty="0" err="1"/>
              <a:t>install</a:t>
            </a:r>
            <a:r>
              <a:rPr lang="pt-BR" dirty="0"/>
              <a:t> </a:t>
            </a:r>
            <a:r>
              <a:rPr lang="pt-BR" dirty="0" err="1"/>
              <a:t>joe</a:t>
            </a:r>
            <a:r>
              <a:rPr lang="pt-BR" dirty="0"/>
              <a:t> </a:t>
            </a:r>
            <a:r>
              <a:rPr lang="pt-BR" dirty="0" err="1"/>
              <a:t>wget</a:t>
            </a:r>
            <a:r>
              <a:rPr lang="pt-BR" dirty="0"/>
              <a:t> p7zip-full </a:t>
            </a:r>
            <a:r>
              <a:rPr lang="pt-BR" dirty="0" err="1"/>
              <a:t>curl</a:t>
            </a:r>
            <a:r>
              <a:rPr lang="pt-BR" dirty="0"/>
              <a:t> </a:t>
            </a:r>
            <a:r>
              <a:rPr lang="pt-BR" dirty="0" err="1"/>
              <a:t>openssh</a:t>
            </a:r>
            <a:r>
              <a:rPr lang="pt-BR" dirty="0"/>
              <a:t>-server build-</a:t>
            </a:r>
            <a:r>
              <a:rPr lang="pt-BR" dirty="0" err="1"/>
              <a:t>essential</a:t>
            </a:r>
            <a:r>
              <a:rPr lang="pt-BR" dirty="0"/>
              <a:t> zlib1g-dev libcurl4-gnutls-dev libncurses5</a:t>
            </a:r>
          </a:p>
        </p:txBody>
      </p:sp>
    </p:spTree>
    <p:extLst>
      <p:ext uri="{BB962C8B-B14F-4D97-AF65-F5344CB8AC3E}">
        <p14:creationId xmlns:p14="http://schemas.microsoft.com/office/powerpoint/2010/main" val="437250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E22C67-986A-6A89-9811-1F8F20CB1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e Linux fácil com Delphi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E04ACA6-400A-5D36-D9EE-86E3F36A8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101" y="4965101"/>
            <a:ext cx="1892899" cy="189289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7866D69-4C69-2FE9-390A-853891C30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058" y="1604684"/>
            <a:ext cx="6760880" cy="493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3346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913</Words>
  <Application>Microsoft Office PowerPoint</Application>
  <PresentationFormat>Widescreen</PresentationFormat>
  <Paragraphs>85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9" baseType="lpstr">
      <vt:lpstr>Arial</vt:lpstr>
      <vt:lpstr>Calibri</vt:lpstr>
      <vt:lpstr>Calibri Light</vt:lpstr>
      <vt:lpstr>Cascadia Mono</vt:lpstr>
      <vt:lpstr>Century Gothic</vt:lpstr>
      <vt:lpstr>Consolas</vt:lpstr>
      <vt:lpstr>inherit</vt:lpstr>
      <vt:lpstr>Raleway</vt:lpstr>
      <vt:lpstr>Roboto</vt:lpstr>
      <vt:lpstr>source-serif-pro</vt:lpstr>
      <vt:lpstr>Ubuntu</vt:lpstr>
      <vt:lpstr>Tema do Office</vt:lpstr>
      <vt:lpstr>Apresentação do PowerPoint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Docker e Linux fácil com Delphi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Ernani Augusto</dc:creator>
  <cp:lastModifiedBy>Juliomar Marchetti</cp:lastModifiedBy>
  <cp:revision>4</cp:revision>
  <dcterms:created xsi:type="dcterms:W3CDTF">2022-10-29T02:07:38Z</dcterms:created>
  <dcterms:modified xsi:type="dcterms:W3CDTF">2022-11-10T14:39:34Z</dcterms:modified>
</cp:coreProperties>
</file>

<file path=docProps/thumbnail.jpeg>
</file>